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3"/>
  </p:notesMasterIdLst>
  <p:sldIdLst>
    <p:sldId id="256" r:id="rId12"/>
  </p:sldIdLst>
  <p:sldSz cx="32399288" cy="43200638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702" y="-4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635A89-8C00-4A0F-B736-5569BA54B33B}" type="slidenum"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s-MX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2987" cy="308610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1" strike="noStrike" spc="-1" dirty="0">
                <a:solidFill>
                  <a:schemeClr val="lt1"/>
                </a:solidFill>
                <a:latin typeface="Arial"/>
              </a:rPr>
              <a:t>(*) No hubo gente atendida en Regiones de Ñuble y de Aysén del General Carlos Ibáñez del Campo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C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X10=Región de Los Lagos; XI11=Región de Aysén del General Carlos Ibáñez del Campo; XVI16=Región de Ñuble</a:t>
            </a: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2EDEC1-517E-4782-BA0B-48C819019FAE}" type="slidenum">
              <a: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s-MX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76BC5E-941F-45D0-800D-BEA476C0A58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ACD0D3A-8F0D-4C2D-B2F7-6B7869F9CE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35974CC-5687-402E-B52B-B27D93B0AF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D2FD51-E7E9-47A4-9B32-07F9A685E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91EFB7-3FD1-41DA-8D33-8AD45CA94E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DE236B-8C87-4D82-92CE-C8E505CFB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E800CBD-2922-4B70-9B31-7C46C05DD5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56072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8CE9425-CA7E-4863-953E-8455B42BE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F849D9-DE89-464B-A2CA-BDFE80FA7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B7C65CE-87BF-49D8-916A-97216D68C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AD28285-B624-44EB-9A70-F6493C5130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79723B-87E9-4912-8F57-4EBBB2B4F81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BD4BB42-F6E5-4932-B0FD-B71D7858B66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0A65E56-5D4E-4CDE-9B52-7286CFE5513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EE68336-A176-4A01-B5B6-5D6112C6E82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4866BA2-2B34-4202-88E1-912A7618635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56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8587D26-6788-4FDA-95D2-67F2B859B4C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E039EDA-FF6A-4861-A745-CDF7856B47F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56072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1B5DE73-C610-4FA6-9D55-FC8DF25809A6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6F6B2CD-C3EF-405B-AB62-A9EF6850F430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4394D7F-2846-48EB-9D48-3329D9BCF3DC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A651DC4-C4C5-4595-A8AE-3A685F450D21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41"/>
          <p:cNvGrpSpPr/>
          <p:nvPr/>
        </p:nvGrpSpPr>
        <p:grpSpPr>
          <a:xfrm>
            <a:off x="0" y="-97560"/>
            <a:ext cx="32398200" cy="43297200"/>
            <a:chOff x="0" y="-97560"/>
            <a:chExt cx="32398200" cy="43297200"/>
          </a:xfrm>
        </p:grpSpPr>
        <p:grpSp>
          <p:nvGrpSpPr>
            <p:cNvPr id="56" name="Grupo 38"/>
            <p:cNvGrpSpPr/>
            <p:nvPr/>
          </p:nvGrpSpPr>
          <p:grpSpPr>
            <a:xfrm>
              <a:off x="2044080" y="40360680"/>
              <a:ext cx="28309680" cy="2838960"/>
              <a:chOff x="2044080" y="40360680"/>
              <a:chExt cx="28309680" cy="2838960"/>
            </a:xfrm>
          </p:grpSpPr>
          <p:pic>
            <p:nvPicPr>
              <p:cNvPr id="57" name="Marcador de contenido 6"/>
              <p:cNvPicPr/>
              <p:nvPr/>
            </p:nvPicPr>
            <p:blipFill>
              <a:blip r:embed="rId3"/>
              <a:srcRect b="53429"/>
              <a:stretch/>
            </p:blipFill>
            <p:spPr>
              <a:xfrm>
                <a:off x="2044080" y="40457160"/>
                <a:ext cx="18529200" cy="2742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Marcador de contenido 6"/>
              <p:cNvPicPr/>
              <p:nvPr/>
            </p:nvPicPr>
            <p:blipFill>
              <a:blip r:embed="rId3"/>
              <a:srcRect t="50459" r="62735" b="2970"/>
              <a:stretch/>
            </p:blipFill>
            <p:spPr>
              <a:xfrm>
                <a:off x="23449680" y="40360680"/>
                <a:ext cx="6904080" cy="274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" name="Rectángulo 17"/>
            <p:cNvSpPr/>
            <p:nvPr/>
          </p:nvSpPr>
          <p:spPr>
            <a:xfrm>
              <a:off x="0" y="-97560"/>
              <a:ext cx="32398200" cy="3954636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Imagen 19"/>
            <p:cNvPicPr/>
            <p:nvPr/>
          </p:nvPicPr>
          <p:blipFill>
            <a:blip r:embed="rId4"/>
            <a:srcRect l="4612" r="22086"/>
            <a:stretch/>
          </p:blipFill>
          <p:spPr>
            <a:xfrm>
              <a:off x="0" y="15239880"/>
              <a:ext cx="32398200" cy="249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Rectángulo 39"/>
            <p:cNvSpPr/>
            <p:nvPr/>
          </p:nvSpPr>
          <p:spPr>
            <a:xfrm>
              <a:off x="0" y="15131520"/>
              <a:ext cx="32398200" cy="5085360"/>
            </a:xfrm>
            <a:prstGeom prst="rect">
              <a:avLst/>
            </a:prstGeom>
            <a:gradFill rotWithShape="0"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62" name="Grupo 2"/>
            <p:cNvGrpSpPr/>
            <p:nvPr/>
          </p:nvGrpSpPr>
          <p:grpSpPr>
            <a:xfrm>
              <a:off x="17927280" y="258840"/>
              <a:ext cx="13134600" cy="3183480"/>
              <a:chOff x="17927280" y="258840"/>
              <a:chExt cx="13134600" cy="3183480"/>
            </a:xfrm>
          </p:grpSpPr>
          <p:pic>
            <p:nvPicPr>
              <p:cNvPr id="63" name="Imagen 4"/>
              <p:cNvPicPr/>
              <p:nvPr/>
            </p:nvPicPr>
            <p:blipFill>
              <a:blip r:embed="rId5"/>
              <a:srcRect r="64555"/>
              <a:stretch/>
            </p:blipFill>
            <p:spPr>
              <a:xfrm>
                <a:off x="28025640" y="258840"/>
                <a:ext cx="3036240" cy="3183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" name="Imagen 11"/>
              <p:cNvPicPr/>
              <p:nvPr/>
            </p:nvPicPr>
            <p:blipFill>
              <a:blip r:embed="rId6"/>
              <a:stretch/>
            </p:blipFill>
            <p:spPr>
              <a:xfrm>
                <a:off x="17927280" y="922320"/>
                <a:ext cx="10071360" cy="1753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" name="Grupo 12"/>
            <p:cNvGrpSpPr/>
            <p:nvPr/>
          </p:nvGrpSpPr>
          <p:grpSpPr>
            <a:xfrm>
              <a:off x="1675080" y="694800"/>
              <a:ext cx="7522920" cy="2467800"/>
              <a:chOff x="1675080" y="694800"/>
              <a:chExt cx="7522920" cy="2467800"/>
            </a:xfrm>
          </p:grpSpPr>
          <p:pic>
            <p:nvPicPr>
              <p:cNvPr id="66" name="Imagen 13"/>
              <p:cNvPicPr/>
              <p:nvPr/>
            </p:nvPicPr>
            <p:blipFill>
              <a:blip r:embed="rId7"/>
              <a:stretch/>
            </p:blipFill>
            <p:spPr>
              <a:xfrm>
                <a:off x="1675080" y="694800"/>
                <a:ext cx="4651920" cy="2248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" name="Imagen 14"/>
              <p:cNvPicPr/>
              <p:nvPr/>
            </p:nvPicPr>
            <p:blipFill>
              <a:blip r:embed="rId8"/>
              <a:stretch/>
            </p:blipFill>
            <p:spPr>
              <a:xfrm>
                <a:off x="6889680" y="967680"/>
                <a:ext cx="2308320" cy="219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8" name="Título 1"/>
          <p:cNvSpPr/>
          <p:nvPr/>
        </p:nvSpPr>
        <p:spPr>
          <a:xfrm>
            <a:off x="2181600" y="9113400"/>
            <a:ext cx="19758240" cy="34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 defTabSz="3240000">
              <a:lnSpc>
                <a:spcPct val="90000"/>
              </a:lnSpc>
            </a:pPr>
            <a:endParaRPr lang="es-CL" sz="2126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Título 1"/>
          <p:cNvSpPr/>
          <p:nvPr/>
        </p:nvSpPr>
        <p:spPr>
          <a:xfrm>
            <a:off x="541080" y="19998720"/>
            <a:ext cx="15410902" cy="936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Resultados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Marcador de contenido 2"/>
          <p:cNvSpPr/>
          <p:nvPr/>
        </p:nvSpPr>
        <p:spPr>
          <a:xfrm>
            <a:off x="556559" y="15178320"/>
            <a:ext cx="15395153" cy="482292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* Cohorte retrospectiva poblacional: 1.312 adultos en TUS-SENDA en situación de calle (2011–2020), vinculados al registro de defunciones mediante RUN encriptado.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*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 Comparaciones fallecidos vs no fallecidos: tablas, χ² y t; tamaño de efecto por diferencia de medias estandarizadas (DME).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*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 Razones de mortalidad estandarizadas (RME) usando tasas chilenas por sexo/edad 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(</a:t>
            </a:r>
            <a:r>
              <a:rPr lang="es-CL" sz="3000" i="1" spc="-1" dirty="0" err="1">
                <a:solidFill>
                  <a:srgbClr val="2D2E33"/>
                </a:solidFill>
                <a:latin typeface="Arial"/>
              </a:rPr>
              <a:t>epitools</a:t>
            </a:r>
            <a:r>
              <a:rPr lang="es-CL" sz="3000" spc="-1" dirty="0">
                <a:solidFill>
                  <a:srgbClr val="2D2E33"/>
                </a:solidFill>
                <a:latin typeface="Arial"/>
              </a:rPr>
              <a:t>) para 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ajustar por diferencias de estructura de sexo/edad (Figura 1) + por Región (al 2015), mediante suavizamiento por adyacencia regional y dispersión, modelo Poisson, BYM2, + Tasas por 100 años-persona(AP) (4-5).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*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 Supervivencia relativa a 1, 3, 5 y 7 años (método de 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Hakulinen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), ajustada por edad, sexo y año de ingreso, con años-persona (</a:t>
            </a:r>
            <a:r>
              <a:rPr lang="es-CL" sz="3000" b="0" i="1" strike="noStrike" spc="-1" dirty="0" err="1">
                <a:solidFill>
                  <a:srgbClr val="2D2E33"/>
                </a:solidFill>
                <a:latin typeface="Arial"/>
              </a:rPr>
              <a:t>relsurv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) (6).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Marcador de contenido 2"/>
          <p:cNvSpPr/>
          <p:nvPr/>
        </p:nvSpPr>
        <p:spPr>
          <a:xfrm>
            <a:off x="586080" y="20943480"/>
            <a:ext cx="15365120" cy="5652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spcCol="0" anchor="t">
            <a:noAutofit/>
          </a:bodyPr>
          <a:lstStyle/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Descriptivos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: 88% hombres; 43±10.5 años; ~5 años en la calle; 40% ≤ educación básica. Primaria: alcohol 52%, pasta base 42%; 63% policonsumo; 64% comorbilidad mental. Fallecidos 13% (n=172): 87% sus. principal, alcohol; menor policonsumo, </a:t>
            </a:r>
            <a:r>
              <a:rPr lang="es-CL" sz="3000" b="0" strike="noStrike" spc="-1" dirty="0" err="1">
                <a:solidFill>
                  <a:srgbClr val="2D2E33"/>
                </a:solidFill>
                <a:latin typeface="Arial"/>
              </a:rPr>
              <a:t>niv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Educacional y reportan haber estado trabajando (p&lt;0.01; DME&gt;0.20).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2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mortalidad observada es 7,4 veces superior a la esperada. Se observan variaciones por edad y sexo(*).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3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Regiones con mayor incidencia: Atacama (94 x 100 AP); La Araucanía (92 x100 AP); Los Lagos (82 x100 AP); Magallanes (65 x100 AP), aunque el exceso de mortalidad es mayor en R. de Atacama, Los Lagos y Magallanes.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000" b="1" strike="noStrike" spc="-1" dirty="0">
                <a:solidFill>
                  <a:srgbClr val="2D2E33"/>
                </a:solidFill>
                <a:latin typeface="Arial"/>
              </a:rPr>
              <a:t>Figura 4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. La supervivencia relativa fue de 0,98 (IC 95%: 0.97-0.99) al año, 0.93 (0,91-0,94) , 0.86 (0,83-0,88) y 0.81 (0,77-0,85) a los 3. 5 y 7 años. Alta mortalidad (primeros 90 días desde la admisión), seguida de un exceso de riesgo decreciente y constante.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Marcador de contenido 2"/>
          <p:cNvSpPr/>
          <p:nvPr/>
        </p:nvSpPr>
        <p:spPr>
          <a:xfrm>
            <a:off x="76320" y="37874542"/>
            <a:ext cx="32398200" cy="2331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3" spcCol="0" anchor="t">
            <a:noAutofit/>
          </a:bodyPr>
          <a:lstStyle/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10.3389/fpubh.2025.1623385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10.1136/bmjopen-2022-067182 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450" b="0" strike="noStrike" spc="-1" dirty="0">
                <a:solidFill>
                  <a:schemeClr val="lt1"/>
                </a:solidFill>
                <a:latin typeface="Arial"/>
              </a:rPr>
              <a:t>10.1093/</a:t>
            </a:r>
            <a:r>
              <a:rPr lang="es-CL" sz="2450" b="0" strike="noStrike" spc="-1" dirty="0" err="1">
                <a:solidFill>
                  <a:schemeClr val="lt1"/>
                </a:solidFill>
                <a:latin typeface="Arial"/>
              </a:rPr>
              <a:t>eurpub</a:t>
            </a:r>
            <a:r>
              <a:rPr lang="es-CL" sz="2450" b="0" strike="noStrike" spc="-1" dirty="0">
                <a:solidFill>
                  <a:schemeClr val="lt1"/>
                </a:solidFill>
                <a:latin typeface="Arial"/>
              </a:rPr>
              <a:t>/ckw083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n-US" sz="2450" b="0" strike="noStrike" spc="-1" dirty="0" err="1">
                <a:solidFill>
                  <a:schemeClr val="lt1"/>
                </a:solidFill>
                <a:latin typeface="Arial"/>
              </a:rPr>
              <a:t>Szklo</a:t>
            </a:r>
            <a:r>
              <a:rPr lang="en-US" sz="2450" b="0" strike="noStrike" spc="-1" dirty="0">
                <a:solidFill>
                  <a:schemeClr val="lt1"/>
                </a:solidFill>
                <a:latin typeface="Arial"/>
              </a:rPr>
              <a:t> M, Nieto FJ. Epidemiology : beyond the basics. Fourth edition. Burlington, Mass: Jones &amp; Bartlett Learning; 2019.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10.1016/S0213-9111(08)75362-7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10.1002/sim.1597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González-Santa Cruz, A., Castillo-Carniglia, A., Kaufman J.S.(</a:t>
            </a:r>
            <a:r>
              <a:rPr lang="es-MX" sz="2450" b="0" strike="noStrike" spc="-1" dirty="0" err="1">
                <a:solidFill>
                  <a:schemeClr val="lt1"/>
                </a:solidFill>
                <a:latin typeface="Arial"/>
              </a:rPr>
              <a:t>sf</a:t>
            </a: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). </a:t>
            </a:r>
            <a:r>
              <a:rPr lang="en-US" sz="2450" b="0" strike="noStrike" spc="-1" dirty="0">
                <a:solidFill>
                  <a:schemeClr val="lt1"/>
                </a:solidFill>
                <a:latin typeface="Arial"/>
              </a:rPr>
              <a:t>Excess mortality following discharge from substance use disorder treatment in Chile, 2010–2020. Enviado a Addiction.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https://www.swissinfo.ch/spa/trump-firma-orden-ejecutiva-que-facilita-la-remoci%C3%B3n-de-personas-sin-hogar-de-las-calles/89732203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10.1177/29767342251344398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450" b="0" strike="noStrike" spc="-1" dirty="0">
                <a:solidFill>
                  <a:schemeClr val="lt1"/>
                </a:solidFill>
                <a:latin typeface="Arial"/>
              </a:rPr>
              <a:t>10.1177/11786329221127150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450" b="0" strike="noStrike" spc="-1" dirty="0">
                <a:solidFill>
                  <a:schemeClr val="lt1"/>
                </a:solidFill>
                <a:latin typeface="Arial"/>
              </a:rPr>
              <a:t>https://censo2024.ine.gob.cl/censo-2024-el-611-de-los-hogares-residen-en-una-vivienda-propia-y-el-262-en-una-vivienda-arrendada/</a:t>
            </a:r>
            <a:endParaRPr lang="es-MX" sz="24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Marcador de contenido 2"/>
          <p:cNvSpPr/>
          <p:nvPr/>
        </p:nvSpPr>
        <p:spPr>
          <a:xfrm>
            <a:off x="16388640" y="32591160"/>
            <a:ext cx="15457680" cy="512136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- La mortalidad en participantes de este programa es de 7,4 veces mayor a la esperada, guardando relación con otros estudios del Norte Global (3). Casi 2x la de personas atendidas por TUS en tratamientos de población general (RME=3,6) (7). También observamos que tiende a ser más alta en personas más jóvenes (2).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- En EEUU se están implementando estrategias coercitivas de tratamiento para personas en situación de calle (8). En cambio, otras estrategias de reducción de daños a refugios voluntarios han mostrado resultados positivos en distintas áreas (9). Se hace necesario profundizar en la dimensión laboral y la promoción de espacios seguros e inclusivos (10). El mayor exceso de mortalidad en la R. de Atacama, congruente con un mayor déficit hab. relativo, lo que no se condice con la situación en Los Lagos y Magallanes (11). Este patrón podría atribuirse al índice de ruralidad regional o a condiciones relacionadas con la exposición a climas fríos (6).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Marcador de contenido 2"/>
          <p:cNvSpPr/>
          <p:nvPr/>
        </p:nvSpPr>
        <p:spPr>
          <a:xfrm>
            <a:off x="560520" y="10154520"/>
            <a:ext cx="15385630" cy="395892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Los TUS y la falta de vivienda suelen coexistir y se asocian con alta mortalidad (1-3). En Chile, la población sin vivienda se duplicó desde 2017. Aunque SENDA implementó a inicios de la década pasada un programa específico para personas en situación de calle con consumo problemático, sigue siendo incierto el riesgo y sus factores asociados.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r>
              <a:rPr lang="es-MX" sz="3000" b="1" strike="noStrike" spc="-1" dirty="0">
                <a:solidFill>
                  <a:srgbClr val="2D2E33"/>
                </a:solidFill>
                <a:latin typeface="Arial"/>
              </a:rPr>
              <a:t>Objetivo</a:t>
            </a:r>
            <a:r>
              <a:rPr lang="es-MX" sz="3000" b="0" strike="noStrike" spc="-1" dirty="0">
                <a:solidFill>
                  <a:srgbClr val="2D2E33"/>
                </a:solidFill>
                <a:latin typeface="Arial"/>
              </a:rPr>
              <a:t>: </a:t>
            </a:r>
            <a:r>
              <a:rPr lang="es-CL" sz="3000" b="0" strike="noStrike" spc="-1" dirty="0">
                <a:solidFill>
                  <a:srgbClr val="2D2E33"/>
                </a:solidFill>
                <a:latin typeface="Arial"/>
              </a:rPr>
              <a:t>Describir perfil sociodemográfico y de consumo de los/as participantes del programa, estimar la mortalidad por todas las causas y la supervivencia relativa posterior al ingreso a tratamiento por TUS del programa de personas en situación de calle entre 2011 y 2020, Chile.</a:t>
            </a: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19440" y="2994480"/>
            <a:ext cx="26088480" cy="355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SUPERVIVENCIA RELATIVA DE PERSONAS EN PROGRAMA DE POBLACIÓN EN SITUACIÓN DE CALLE, SENDA, </a:t>
            </a:r>
            <a:br>
              <a:rPr sz="7000" dirty="0"/>
            </a:b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2011-2020, CHILE (1060)</a:t>
            </a:r>
            <a:endParaRPr lang="es-MX" sz="7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725040" y="6534000"/>
            <a:ext cx="15945840" cy="13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Andrés González-Santa Cruz¹</a:t>
            </a:r>
            <a:r>
              <a:rPr lang="he-IL" sz="4800" b="1" i="1" strike="noStrike" spc="-1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²</a:t>
            </a:r>
            <a:r>
              <a:rPr lang="es-CL" sz="4800" b="1" i="1" strike="noStrike" spc="-1">
                <a:solidFill>
                  <a:schemeClr val="lt1"/>
                </a:solidFill>
                <a:latin typeface="-apple-system"/>
              </a:rPr>
              <a:t> </a:t>
            </a:r>
            <a:r>
              <a:rPr lang="es-MX" sz="4800" b="1" i="1" strike="noStrike" spc="-1">
                <a:solidFill>
                  <a:schemeClr val="lt1"/>
                </a:solidFill>
                <a:latin typeface="-apple-system"/>
              </a:rPr>
              <a:t>Álvaro Castillo-Carniglia¹³</a:t>
            </a:r>
            <a:endParaRPr lang="es-MX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ángulo 32"/>
          <p:cNvSpPr/>
          <p:nvPr/>
        </p:nvSpPr>
        <p:spPr>
          <a:xfrm>
            <a:off x="636480" y="6608160"/>
            <a:ext cx="30238920" cy="49680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5760" rIns="90000" bIns="576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s-CL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Título 1"/>
          <p:cNvSpPr/>
          <p:nvPr/>
        </p:nvSpPr>
        <p:spPr>
          <a:xfrm>
            <a:off x="725040" y="7459560"/>
            <a:ext cx="14023800" cy="14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(1) Escuela de Salud Pública, Facultad de Medicina, Universidad de Chile. 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(2) Departamento Nacional de Salud Pública, Facultad de Medicina, Universidad San Sebastián.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>
                <a:solidFill>
                  <a:schemeClr val="lt1"/>
                </a:solidFill>
                <a:latin typeface="-apple-system"/>
              </a:rPr>
              <a:t>(3) Núcleo Milenio para la Evaluación y Análisis de Políticas de Drogas (nDP)</a:t>
            </a:r>
            <a:endParaRPr lang="es-MX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ítulo 1"/>
          <p:cNvSpPr/>
          <p:nvPr/>
        </p:nvSpPr>
        <p:spPr>
          <a:xfrm>
            <a:off x="16380000" y="31575600"/>
            <a:ext cx="15457680" cy="101484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Conclusión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ítulo 1"/>
          <p:cNvSpPr/>
          <p:nvPr/>
        </p:nvSpPr>
        <p:spPr>
          <a:xfrm>
            <a:off x="556560" y="14115960"/>
            <a:ext cx="15391124" cy="105012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Materiales y Métodos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ítulo 1"/>
          <p:cNvSpPr/>
          <p:nvPr/>
        </p:nvSpPr>
        <p:spPr>
          <a:xfrm>
            <a:off x="556559" y="9064440"/>
            <a:ext cx="15389659" cy="105012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Introducción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7426160" y="6799680"/>
            <a:ext cx="1401228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1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Composición por edad y sexo: usuarios en programa Adultos en situación de calle vs. Población,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522359" y="26703720"/>
            <a:ext cx="15504297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>
                <a:solidFill>
                  <a:schemeClr val="dk1"/>
                </a:solidFill>
                <a:latin typeface="Arial"/>
              </a:rPr>
              <a:t>Figura 2</a:t>
            </a:r>
            <a:r>
              <a:rPr lang="es-CL" sz="3200" b="0" strike="noStrike" spc="-1">
                <a:solidFill>
                  <a:schemeClr val="dk1"/>
                </a:solidFill>
                <a:latin typeface="Arial"/>
              </a:rPr>
              <a:t>. Razones de Mortalidad Estandarizadas, programa Adultos en situación de calle, 2011-2020, Chile</a:t>
            </a: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Picture 29" descr="A graph with different colored squares&#10;&#10;AI-generated content may be incorrect.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17997680" y="7843120"/>
            <a:ext cx="11484000" cy="5670338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pic>
      <p:sp>
        <p:nvSpPr>
          <p:cNvPr id="85" name="TextBox 36"/>
          <p:cNvSpPr/>
          <p:nvPr/>
        </p:nvSpPr>
        <p:spPr>
          <a:xfrm>
            <a:off x="17381160" y="13632120"/>
            <a:ext cx="1401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>
                <a:solidFill>
                  <a:schemeClr val="lt1"/>
                </a:solidFill>
                <a:latin typeface="Arial"/>
              </a:rPr>
              <a:t>Figura 3</a:t>
            </a:r>
            <a:r>
              <a:rPr lang="es-CL" sz="3200" b="0" strike="noStrike" spc="-1">
                <a:solidFill>
                  <a:schemeClr val="lt1"/>
                </a:solidFill>
                <a:latin typeface="Arial"/>
              </a:rPr>
              <a:t>. Tratados/participantes, fallecimientos y RME por región, Chile</a:t>
            </a: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2"/>
          <p:cNvSpPr/>
          <p:nvPr/>
        </p:nvSpPr>
        <p:spPr>
          <a:xfrm>
            <a:off x="17049600" y="25579080"/>
            <a:ext cx="445104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rgbClr val="000000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000000"/>
                </a:solidFill>
                <a:latin typeface="Arial"/>
              </a:rPr>
              <a:t>. Supervivencia relativa, usuarios en programa Adultos en situación de calle,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23" descr="A screenshot of a computer&#10;&#10;AI-generated content may be incorrect."/>
          <p:cNvPicPr>
            <a:picLocks noChangeAspect="1"/>
          </p:cNvPicPr>
          <p:nvPr/>
        </p:nvPicPr>
        <p:blipFill>
          <a:blip r:embed="rId10"/>
          <a:srcRect t="3584" b="1534"/>
          <a:stretch/>
        </p:blipFill>
        <p:spPr>
          <a:xfrm>
            <a:off x="581040" y="27776160"/>
            <a:ext cx="15300000" cy="10018219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</p:pic>
      <p:sp>
        <p:nvSpPr>
          <p:cNvPr id="88" name="TextBox 28"/>
          <p:cNvSpPr/>
          <p:nvPr/>
        </p:nvSpPr>
        <p:spPr>
          <a:xfrm>
            <a:off x="17049600" y="23732520"/>
            <a:ext cx="145033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0" i="1" strike="noStrike" spc="-1" dirty="0">
                <a:solidFill>
                  <a:schemeClr val="lt1"/>
                </a:solidFill>
                <a:latin typeface="Arial"/>
              </a:rPr>
              <a:t>* R. Aysén y Ñuble, sin participantes en el programa disponibles en el período.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2"/>
          <p:cNvPicPr/>
          <p:nvPr/>
        </p:nvPicPr>
        <p:blipFill>
          <a:blip r:embed="rId11"/>
          <a:stretch/>
        </p:blipFill>
        <p:spPr>
          <a:xfrm>
            <a:off x="21737160" y="24342120"/>
            <a:ext cx="9815760" cy="70110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C1A715-4555-D2A7-77A8-B9954FB69C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>
            <a:fillRect/>
          </a:stretch>
        </p:blipFill>
        <p:spPr>
          <a:xfrm>
            <a:off x="25918198" y="2839855"/>
            <a:ext cx="3036241" cy="37133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group of images of a long thin line&#10;&#10;AI-generated content may be incorrect.">
            <a:extLst>
              <a:ext uri="{FF2B5EF4-FFF2-40B4-BE49-F238E27FC236}">
                <a16:creationId xmlns:a16="http://schemas.microsoft.com/office/drawing/2014/main" id="{BEBB5EE8-0243-F279-3627-8AC1B8017A6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40" y="14187240"/>
            <a:ext cx="15457680" cy="950647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798</TotalTime>
  <Words>981</Words>
  <Application>Microsoft Office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OpenSymbol</vt:lpstr>
      <vt:lpstr>Symbol</vt:lpstr>
      <vt:lpstr>Times New Roman</vt:lpstr>
      <vt:lpstr>Wingdings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>Matías Alejandro Salamanca Muñoz</dc:creator>
  <dc:description/>
  <cp:lastModifiedBy>Andrés González Santa Cruz</cp:lastModifiedBy>
  <cp:revision>44</cp:revision>
  <dcterms:created xsi:type="dcterms:W3CDTF">2023-09-24T13:07:43Z</dcterms:created>
  <dcterms:modified xsi:type="dcterms:W3CDTF">2025-10-13T04:44:03Z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</Properties>
</file>